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15"/>
  </p:notesMasterIdLst>
  <p:handoutMasterIdLst>
    <p:handoutMasterId r:id="rId16"/>
  </p:handoutMasterIdLst>
  <p:sldIdLst>
    <p:sldId id="264" r:id="rId11"/>
    <p:sldId id="291" r:id="rId12"/>
    <p:sldId id="295"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FFFFFF"/>
    <a:srgbClr val="4D4D4D"/>
    <a:srgbClr val="E4E4E4"/>
    <a:srgbClr val="DEDEDE"/>
    <a:srgbClr val="A29A92"/>
    <a:srgbClr val="00B050"/>
    <a:srgbClr val="C8C8C8"/>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27" autoAdjust="0"/>
    <p:restoredTop sz="96357" autoAdjust="0"/>
  </p:normalViewPr>
  <p:slideViewPr>
    <p:cSldViewPr snapToGrid="0">
      <p:cViewPr varScale="1">
        <p:scale>
          <a:sx n="106" d="100"/>
          <a:sy n="106" d="100"/>
        </p:scale>
        <p:origin x="660" y="108"/>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4/2/2026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4" name="Picture 3" descr="A picture containing sky, outdoor, day&#10;&#10;Description automatically generated">
            <a:extLst>
              <a:ext uri="{FF2B5EF4-FFF2-40B4-BE49-F238E27FC236}">
                <a16:creationId xmlns:a16="http://schemas.microsoft.com/office/drawing/2014/main" id="{29E6B4FC-E671-35E7-8FC5-AD827F4A1338}"/>
              </a:ext>
            </a:extLst>
          </p:cNvPr>
          <p:cNvPicPr>
            <a:picLocks noChangeAspect="1"/>
          </p:cNvPicPr>
          <p:nvPr userDrawn="1"/>
        </p:nvPicPr>
        <p:blipFill rotWithShape="1">
          <a:blip r:embed="rId4"/>
          <a:srcRect t="20593" r="7523"/>
          <a:stretch/>
        </p:blipFill>
        <p:spPr>
          <a:xfrm>
            <a:off x="6220046" y="3539396"/>
            <a:ext cx="5705253" cy="3061813"/>
          </a:xfrm>
          <a:prstGeom prst="rect">
            <a:avLst/>
          </a:prstGeom>
        </p:spPr>
      </p:pic>
      <p:pic>
        <p:nvPicPr>
          <p:cNvPr id="8" name="Picture 7" descr="A group of men wearing safety vests and reflectors&#10;&#10;Description automatically generated with medium confidence">
            <a:extLst>
              <a:ext uri="{FF2B5EF4-FFF2-40B4-BE49-F238E27FC236}">
                <a16:creationId xmlns:a16="http://schemas.microsoft.com/office/drawing/2014/main" id="{2F08A81C-6948-439D-1D51-CDD606AAC49D}"/>
              </a:ext>
            </a:extLst>
          </p:cNvPr>
          <p:cNvPicPr>
            <a:picLocks noChangeAspect="1"/>
          </p:cNvPicPr>
          <p:nvPr userDrawn="1"/>
        </p:nvPicPr>
        <p:blipFill rotWithShape="1">
          <a:blip r:embed="rId5"/>
          <a:srcRect t="12948"/>
          <a:stretch/>
        </p:blipFill>
        <p:spPr>
          <a:xfrm>
            <a:off x="6220046" y="248478"/>
            <a:ext cx="5695068" cy="3098525"/>
          </a:xfrm>
          <a:prstGeom prst="rect">
            <a:avLst/>
          </a:prstGeom>
        </p:spPr>
      </p:pic>
      <p:sp>
        <p:nvSpPr>
          <p:cNvPr id="9" name="TextBox 8">
            <a:extLst>
              <a:ext uri="{FF2B5EF4-FFF2-40B4-BE49-F238E27FC236}">
                <a16:creationId xmlns:a16="http://schemas.microsoft.com/office/drawing/2014/main" id="{AC5530A9-4D76-F38B-0CCE-B7BAB7320DCE}"/>
              </a:ext>
            </a:extLst>
          </p:cNvPr>
          <p:cNvSpPr txBox="1"/>
          <p:nvPr userDrawn="1"/>
        </p:nvSpPr>
        <p:spPr>
          <a:xfrm rot="18120796">
            <a:off x="8586601" y="826149"/>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0" name="TextBox 9">
            <a:extLst>
              <a:ext uri="{FF2B5EF4-FFF2-40B4-BE49-F238E27FC236}">
                <a16:creationId xmlns:a16="http://schemas.microsoft.com/office/drawing/2014/main" id="{6EEDD5FD-8BE5-F25C-A093-1E02D43DEEFC}"/>
              </a:ext>
            </a:extLst>
          </p:cNvPr>
          <p:cNvSpPr txBox="1"/>
          <p:nvPr userDrawn="1"/>
        </p:nvSpPr>
        <p:spPr>
          <a:xfrm rot="18120796">
            <a:off x="8902899" y="4066502"/>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6" name="Picture 5" descr="A group of workers at a construction site&#10;&#10;Description automatically generated with medium confidence">
            <a:extLst>
              <a:ext uri="{FF2B5EF4-FFF2-40B4-BE49-F238E27FC236}">
                <a16:creationId xmlns:a16="http://schemas.microsoft.com/office/drawing/2014/main" id="{3E1F045C-DE4D-9FC1-81D0-D500FE3D08CA}"/>
              </a:ext>
            </a:extLst>
          </p:cNvPr>
          <p:cNvPicPr>
            <a:picLocks noChangeAspect="1"/>
          </p:cNvPicPr>
          <p:nvPr userDrawn="1"/>
        </p:nvPicPr>
        <p:blipFill rotWithShape="1">
          <a:blip r:embed="rId4"/>
          <a:srcRect l="32660"/>
          <a:stretch/>
        </p:blipFill>
        <p:spPr>
          <a:xfrm>
            <a:off x="8623458" y="3532549"/>
            <a:ext cx="3301841" cy="3064520"/>
          </a:xfrm>
          <a:prstGeom prst="rect">
            <a:avLst/>
          </a:prstGeom>
        </p:spPr>
      </p:pic>
      <p:pic>
        <p:nvPicPr>
          <p:cNvPr id="8" name="Picture 7" descr="A picture containing indoor, ceiling, station, pulling&#10;&#10;Description automatically generated">
            <a:extLst>
              <a:ext uri="{FF2B5EF4-FFF2-40B4-BE49-F238E27FC236}">
                <a16:creationId xmlns:a16="http://schemas.microsoft.com/office/drawing/2014/main" id="{A8938B86-234E-9DAD-139A-AB1A3AC2DA4B}"/>
              </a:ext>
            </a:extLst>
          </p:cNvPr>
          <p:cNvPicPr>
            <a:picLocks noChangeAspect="1"/>
          </p:cNvPicPr>
          <p:nvPr userDrawn="1"/>
        </p:nvPicPr>
        <p:blipFill rotWithShape="1">
          <a:blip r:embed="rId5"/>
          <a:srcRect t="11729"/>
          <a:stretch/>
        </p:blipFill>
        <p:spPr>
          <a:xfrm>
            <a:off x="6359275" y="256825"/>
            <a:ext cx="5586053" cy="3081786"/>
          </a:xfrm>
          <a:prstGeom prst="rect">
            <a:avLst/>
          </a:prstGeom>
        </p:spPr>
      </p:pic>
      <p:pic>
        <p:nvPicPr>
          <p:cNvPr id="12" name="Picture 11" descr="A picture containing sky, road, outdoor, airplane&#10;&#10;Description automatically generated">
            <a:extLst>
              <a:ext uri="{FF2B5EF4-FFF2-40B4-BE49-F238E27FC236}">
                <a16:creationId xmlns:a16="http://schemas.microsoft.com/office/drawing/2014/main" id="{368DED70-12E1-0626-6C6D-23D1E738E0EE}"/>
              </a:ext>
            </a:extLst>
          </p:cNvPr>
          <p:cNvPicPr>
            <a:picLocks noChangeAspect="1"/>
          </p:cNvPicPr>
          <p:nvPr userDrawn="1"/>
        </p:nvPicPr>
        <p:blipFill rotWithShape="1">
          <a:blip r:embed="rId6"/>
          <a:srcRect l="32762" t="-408" b="-1"/>
          <a:stretch/>
        </p:blipFill>
        <p:spPr>
          <a:xfrm>
            <a:off x="5140942" y="3503350"/>
            <a:ext cx="3314701" cy="3093720"/>
          </a:xfrm>
          <a:prstGeom prst="rect">
            <a:avLst/>
          </a:prstGeom>
        </p:spPr>
      </p:pic>
      <p:sp>
        <p:nvSpPr>
          <p:cNvPr id="13" name="TextBox 12">
            <a:extLst>
              <a:ext uri="{FF2B5EF4-FFF2-40B4-BE49-F238E27FC236}">
                <a16:creationId xmlns:a16="http://schemas.microsoft.com/office/drawing/2014/main" id="{0F65F237-7498-35B5-EF20-54339F2A9618}"/>
              </a:ext>
            </a:extLst>
          </p:cNvPr>
          <p:cNvSpPr txBox="1"/>
          <p:nvPr userDrawn="1"/>
        </p:nvSpPr>
        <p:spPr>
          <a:xfrm rot="18120796">
            <a:off x="7481701" y="106395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6" name="TextBox 15">
            <a:extLst>
              <a:ext uri="{FF2B5EF4-FFF2-40B4-BE49-F238E27FC236}">
                <a16:creationId xmlns:a16="http://schemas.microsoft.com/office/drawing/2014/main" id="{E89651AE-458A-E0C4-8828-73945463DF47}"/>
              </a:ext>
            </a:extLst>
          </p:cNvPr>
          <p:cNvSpPr txBox="1"/>
          <p:nvPr userDrawn="1"/>
        </p:nvSpPr>
        <p:spPr>
          <a:xfrm rot="18120796">
            <a:off x="5319649" y="4011308"/>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7" name="TextBox 16">
            <a:extLst>
              <a:ext uri="{FF2B5EF4-FFF2-40B4-BE49-F238E27FC236}">
                <a16:creationId xmlns:a16="http://schemas.microsoft.com/office/drawing/2014/main" id="{A442C513-DBED-EE47-6A31-09F4C4387718}"/>
              </a:ext>
            </a:extLst>
          </p:cNvPr>
          <p:cNvSpPr txBox="1"/>
          <p:nvPr userDrawn="1"/>
        </p:nvSpPr>
        <p:spPr>
          <a:xfrm rot="18120796">
            <a:off x="8569740" y="4008179"/>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8" name="Picture 7" descr="A person in a red hat talks on a cell phone&#10;&#10;Description automatically generated with medium confidence">
            <a:extLst>
              <a:ext uri="{FF2B5EF4-FFF2-40B4-BE49-F238E27FC236}">
                <a16:creationId xmlns:a16="http://schemas.microsoft.com/office/drawing/2014/main" id="{6B2D9D29-FE25-4E2E-F92C-760420110D12}"/>
              </a:ext>
            </a:extLst>
          </p:cNvPr>
          <p:cNvPicPr>
            <a:picLocks noChangeAspect="1"/>
          </p:cNvPicPr>
          <p:nvPr userDrawn="1"/>
        </p:nvPicPr>
        <p:blipFill rotWithShape="1">
          <a:blip r:embed="rId4"/>
          <a:srcRect l="-573" r="33699"/>
          <a:stretch/>
        </p:blipFill>
        <p:spPr>
          <a:xfrm>
            <a:off x="5371264" y="3423957"/>
            <a:ext cx="3201819" cy="2992376"/>
          </a:xfrm>
          <a:prstGeom prst="rect">
            <a:avLst/>
          </a:prstGeom>
        </p:spPr>
      </p:pic>
      <p:pic>
        <p:nvPicPr>
          <p:cNvPr id="12" name="Picture 11" descr="A person in a kayak in a river&#10;&#10;Description automatically generated with medium confidence">
            <a:extLst>
              <a:ext uri="{FF2B5EF4-FFF2-40B4-BE49-F238E27FC236}">
                <a16:creationId xmlns:a16="http://schemas.microsoft.com/office/drawing/2014/main" id="{A327D15D-1A27-8226-A6CF-92C8367610A5}"/>
              </a:ext>
            </a:extLst>
          </p:cNvPr>
          <p:cNvPicPr>
            <a:picLocks noChangeAspect="1"/>
          </p:cNvPicPr>
          <p:nvPr userDrawn="1"/>
        </p:nvPicPr>
        <p:blipFill rotWithShape="1">
          <a:blip r:embed="rId5"/>
          <a:srcRect r="33036"/>
          <a:stretch/>
        </p:blipFill>
        <p:spPr>
          <a:xfrm>
            <a:off x="5371264" y="265873"/>
            <a:ext cx="3201819" cy="2988364"/>
          </a:xfrm>
          <a:prstGeom prst="rect">
            <a:avLst/>
          </a:prstGeom>
        </p:spPr>
      </p:pic>
      <p:pic>
        <p:nvPicPr>
          <p:cNvPr id="15" name="Picture 14" descr="A picture containing sky, outdoor&#10;&#10;Description automatically generated">
            <a:extLst>
              <a:ext uri="{FF2B5EF4-FFF2-40B4-BE49-F238E27FC236}">
                <a16:creationId xmlns:a16="http://schemas.microsoft.com/office/drawing/2014/main" id="{17ADAFB0-E3A7-5C95-5A1B-21C81826F580}"/>
              </a:ext>
            </a:extLst>
          </p:cNvPr>
          <p:cNvPicPr>
            <a:picLocks noChangeAspect="1"/>
          </p:cNvPicPr>
          <p:nvPr userDrawn="1"/>
        </p:nvPicPr>
        <p:blipFill rotWithShape="1">
          <a:blip r:embed="rId6"/>
          <a:srcRect l="33126"/>
          <a:stretch/>
        </p:blipFill>
        <p:spPr>
          <a:xfrm>
            <a:off x="8722300" y="3429001"/>
            <a:ext cx="3201819" cy="2992376"/>
          </a:xfrm>
          <a:prstGeom prst="rect">
            <a:avLst/>
          </a:prstGeom>
        </p:spPr>
      </p:pic>
      <p:pic>
        <p:nvPicPr>
          <p:cNvPr id="17" name="Picture 16" descr="A close-up of a drone&#10;&#10;Description automatically generated with low confidence">
            <a:extLst>
              <a:ext uri="{FF2B5EF4-FFF2-40B4-BE49-F238E27FC236}">
                <a16:creationId xmlns:a16="http://schemas.microsoft.com/office/drawing/2014/main" id="{4F538D58-3701-8C91-A23C-D2FB8BB4C9F4}"/>
              </a:ext>
            </a:extLst>
          </p:cNvPr>
          <p:cNvPicPr>
            <a:picLocks noChangeAspect="1"/>
          </p:cNvPicPr>
          <p:nvPr userDrawn="1"/>
        </p:nvPicPr>
        <p:blipFill rotWithShape="1">
          <a:blip r:embed="rId7"/>
          <a:srcRect l="32595"/>
          <a:stretch/>
        </p:blipFill>
        <p:spPr>
          <a:xfrm>
            <a:off x="8722300" y="271587"/>
            <a:ext cx="3203000" cy="2969950"/>
          </a:xfrm>
          <a:prstGeom prst="rect">
            <a:avLst/>
          </a:prstGeom>
        </p:spPr>
      </p:pic>
      <p:sp>
        <p:nvSpPr>
          <p:cNvPr id="22" name="TextBox 21">
            <a:extLst>
              <a:ext uri="{FF2B5EF4-FFF2-40B4-BE49-F238E27FC236}">
                <a16:creationId xmlns:a16="http://schemas.microsoft.com/office/drawing/2014/main" id="{D93801AF-9851-84B2-3C69-D3D2B3409D76}"/>
              </a:ext>
            </a:extLst>
          </p:cNvPr>
          <p:cNvSpPr txBox="1"/>
          <p:nvPr userDrawn="1"/>
        </p:nvSpPr>
        <p:spPr>
          <a:xfrm rot="18120796">
            <a:off x="8780944" y="725213"/>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3" name="TextBox 22">
            <a:extLst>
              <a:ext uri="{FF2B5EF4-FFF2-40B4-BE49-F238E27FC236}">
                <a16:creationId xmlns:a16="http://schemas.microsoft.com/office/drawing/2014/main" id="{542D5D56-D7D5-C830-9C90-9B36D71E7AA4}"/>
              </a:ext>
            </a:extLst>
          </p:cNvPr>
          <p:cNvSpPr txBox="1"/>
          <p:nvPr userDrawn="1"/>
        </p:nvSpPr>
        <p:spPr>
          <a:xfrm rot="18120796">
            <a:off x="5535350" y="911128"/>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4" name="TextBox 23">
            <a:extLst>
              <a:ext uri="{FF2B5EF4-FFF2-40B4-BE49-F238E27FC236}">
                <a16:creationId xmlns:a16="http://schemas.microsoft.com/office/drawing/2014/main" id="{68BDA852-708D-E438-8E22-A6E1D07FE36E}"/>
              </a:ext>
            </a:extLst>
          </p:cNvPr>
          <p:cNvSpPr txBox="1"/>
          <p:nvPr userDrawn="1"/>
        </p:nvSpPr>
        <p:spPr>
          <a:xfrm rot="18120796">
            <a:off x="5462400" y="45029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5" name="TextBox 24">
            <a:extLst>
              <a:ext uri="{FF2B5EF4-FFF2-40B4-BE49-F238E27FC236}">
                <a16:creationId xmlns:a16="http://schemas.microsoft.com/office/drawing/2014/main" id="{0A9A956E-DEEE-C030-7C27-F0321CBD9875}"/>
              </a:ext>
            </a:extLst>
          </p:cNvPr>
          <p:cNvSpPr txBox="1"/>
          <p:nvPr userDrawn="1"/>
        </p:nvSpPr>
        <p:spPr>
          <a:xfrm rot="18120796">
            <a:off x="8650100" y="38679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13" name="Picture 12" descr="A picture containing text, sky, outdoor, scaffolding&#10;&#10;Description automatically generated">
            <a:extLst>
              <a:ext uri="{FF2B5EF4-FFF2-40B4-BE49-F238E27FC236}">
                <a16:creationId xmlns:a16="http://schemas.microsoft.com/office/drawing/2014/main" id="{6E140E97-9601-C5BD-32BC-B5E25856E5FC}"/>
              </a:ext>
            </a:extLst>
          </p:cNvPr>
          <p:cNvPicPr>
            <a:picLocks noChangeAspect="1"/>
          </p:cNvPicPr>
          <p:nvPr userDrawn="1"/>
        </p:nvPicPr>
        <p:blipFill rotWithShape="1">
          <a:blip r:embed="rId4"/>
          <a:srcRect r="16021"/>
          <a:stretch/>
        </p:blipFill>
        <p:spPr>
          <a:xfrm>
            <a:off x="8500460" y="3880885"/>
            <a:ext cx="3424840" cy="2548886"/>
          </a:xfrm>
          <a:prstGeom prst="rect">
            <a:avLst/>
          </a:prstGeom>
        </p:spPr>
      </p:pic>
      <p:pic>
        <p:nvPicPr>
          <p:cNvPr id="15" name="Picture 14" descr="A picture containing person, military uniform, military, indoor&#10;&#10;Description automatically generated">
            <a:extLst>
              <a:ext uri="{FF2B5EF4-FFF2-40B4-BE49-F238E27FC236}">
                <a16:creationId xmlns:a16="http://schemas.microsoft.com/office/drawing/2014/main" id="{A6E45D2D-6507-3CF3-51AC-D1A9DD902AEC}"/>
              </a:ext>
            </a:extLst>
          </p:cNvPr>
          <p:cNvPicPr>
            <a:picLocks noChangeAspect="1"/>
          </p:cNvPicPr>
          <p:nvPr userDrawn="1"/>
        </p:nvPicPr>
        <p:blipFill rotWithShape="1">
          <a:blip r:embed="rId5"/>
          <a:srcRect l="9443" t="4575" r="11589"/>
          <a:stretch/>
        </p:blipFill>
        <p:spPr>
          <a:xfrm>
            <a:off x="8513160" y="1235049"/>
            <a:ext cx="3412139" cy="2548886"/>
          </a:xfrm>
          <a:prstGeom prst="rect">
            <a:avLst/>
          </a:prstGeom>
        </p:spPr>
      </p:pic>
      <p:pic>
        <p:nvPicPr>
          <p:cNvPr id="23" name="Picture 22" descr="A picture containing sky, outdoor&#10;&#10;Description automatically generated">
            <a:extLst>
              <a:ext uri="{FF2B5EF4-FFF2-40B4-BE49-F238E27FC236}">
                <a16:creationId xmlns:a16="http://schemas.microsoft.com/office/drawing/2014/main" id="{CCB3B118-E8E7-4700-D6F3-48640C693BE0}"/>
              </a:ext>
            </a:extLst>
          </p:cNvPr>
          <p:cNvPicPr>
            <a:picLocks noChangeAspect="1"/>
          </p:cNvPicPr>
          <p:nvPr userDrawn="1"/>
        </p:nvPicPr>
        <p:blipFill rotWithShape="1">
          <a:blip r:embed="rId6"/>
          <a:srcRect l="6053" r="49988"/>
          <a:stretch/>
        </p:blipFill>
        <p:spPr>
          <a:xfrm>
            <a:off x="4749800" y="1217241"/>
            <a:ext cx="3665663" cy="5211649"/>
          </a:xfrm>
          <a:prstGeom prst="rect">
            <a:avLst/>
          </a:prstGeom>
        </p:spPr>
      </p:pic>
      <p:sp>
        <p:nvSpPr>
          <p:cNvPr id="24" name="TextBox 23">
            <a:extLst>
              <a:ext uri="{FF2B5EF4-FFF2-40B4-BE49-F238E27FC236}">
                <a16:creationId xmlns:a16="http://schemas.microsoft.com/office/drawing/2014/main" id="{60D4FD91-997E-60AD-7839-389BFF1152C2}"/>
              </a:ext>
            </a:extLst>
          </p:cNvPr>
          <p:cNvSpPr txBox="1"/>
          <p:nvPr userDrawn="1"/>
        </p:nvSpPr>
        <p:spPr>
          <a:xfrm rot="18120796">
            <a:off x="6042081" y="2726145"/>
            <a:ext cx="1735138" cy="1200329"/>
          </a:xfrm>
          <a:prstGeom prst="rect">
            <a:avLst/>
          </a:prstGeom>
          <a:noFill/>
        </p:spPr>
        <p:txBody>
          <a:bodyPr wrap="square">
            <a:spAutoFit/>
          </a:bodyPr>
          <a:lstStyle/>
          <a:p>
            <a:r>
              <a:rPr lang="en-US" sz="3600" dirty="0">
                <a:solidFill>
                  <a:srgbClr val="FFFFFF"/>
                </a:solidFill>
              </a:rPr>
              <a:t>Sample photo</a:t>
            </a:r>
          </a:p>
        </p:txBody>
      </p:sp>
      <p:sp>
        <p:nvSpPr>
          <p:cNvPr id="25" name="TextBox 24">
            <a:extLst>
              <a:ext uri="{FF2B5EF4-FFF2-40B4-BE49-F238E27FC236}">
                <a16:creationId xmlns:a16="http://schemas.microsoft.com/office/drawing/2014/main" id="{60A7D2A9-5DC6-40F2-EC81-C06B28D2F16F}"/>
              </a:ext>
            </a:extLst>
          </p:cNvPr>
          <p:cNvSpPr txBox="1"/>
          <p:nvPr userDrawn="1"/>
        </p:nvSpPr>
        <p:spPr>
          <a:xfrm rot="18120796">
            <a:off x="8586600" y="16327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6" name="TextBox 25">
            <a:extLst>
              <a:ext uri="{FF2B5EF4-FFF2-40B4-BE49-F238E27FC236}">
                <a16:creationId xmlns:a16="http://schemas.microsoft.com/office/drawing/2014/main" id="{713D9A13-0818-B372-1617-BAF71E2992C3}"/>
              </a:ext>
            </a:extLst>
          </p:cNvPr>
          <p:cNvSpPr txBox="1"/>
          <p:nvPr userDrawn="1"/>
        </p:nvSpPr>
        <p:spPr>
          <a:xfrm rot="18120796">
            <a:off x="9005699" y="4187361"/>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6" name="Picture 5" descr="A picture containing sky, outdoor&#10;&#10;Description automatically generated">
            <a:extLst>
              <a:ext uri="{FF2B5EF4-FFF2-40B4-BE49-F238E27FC236}">
                <a16:creationId xmlns:a16="http://schemas.microsoft.com/office/drawing/2014/main" id="{BADAF3E5-254B-007A-3FAC-A5C712D7E5CB}"/>
              </a:ext>
            </a:extLst>
          </p:cNvPr>
          <p:cNvPicPr>
            <a:picLocks noChangeAspect="1"/>
          </p:cNvPicPr>
          <p:nvPr userDrawn="1"/>
        </p:nvPicPr>
        <p:blipFill rotWithShape="1">
          <a:blip r:embed="rId4"/>
          <a:srcRect l="6911" r="16866"/>
          <a:stretch/>
        </p:blipFill>
        <p:spPr>
          <a:xfrm>
            <a:off x="5207000" y="457200"/>
            <a:ext cx="6145212" cy="5038825"/>
          </a:xfrm>
          <a:prstGeom prst="rect">
            <a:avLst/>
          </a:prstGeom>
        </p:spPr>
      </p:pic>
      <p:sp>
        <p:nvSpPr>
          <p:cNvPr id="10" name="TextBox 9">
            <a:extLst>
              <a:ext uri="{FF2B5EF4-FFF2-40B4-BE49-F238E27FC236}">
                <a16:creationId xmlns:a16="http://schemas.microsoft.com/office/drawing/2014/main" id="{7A6F8491-AC4C-E486-1B74-28EF74DDB9CB}"/>
              </a:ext>
            </a:extLst>
          </p:cNvPr>
          <p:cNvSpPr txBox="1"/>
          <p:nvPr userDrawn="1"/>
        </p:nvSpPr>
        <p:spPr>
          <a:xfrm rot="18120796">
            <a:off x="7726360" y="1322656"/>
            <a:ext cx="1735138" cy="1200329"/>
          </a:xfrm>
          <a:prstGeom prst="rect">
            <a:avLst/>
          </a:prstGeom>
          <a:noFill/>
        </p:spPr>
        <p:txBody>
          <a:bodyPr wrap="square">
            <a:spAutoFit/>
          </a:bodyPr>
          <a:lstStyle/>
          <a:p>
            <a:r>
              <a:rPr lang="en-US" sz="3600" dirty="0"/>
              <a:t>Sample photo</a:t>
            </a:r>
          </a:p>
        </p:txBody>
      </p:sp>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18.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18.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p:txBody>
          <a:bodyPr/>
          <a:lstStyle/>
          <a:p>
            <a:r>
              <a:rPr lang="en-US" dirty="0"/>
              <a:t>LOMO Ladder cooling</a:t>
            </a:r>
          </a:p>
        </p:txBody>
      </p:sp>
      <p:pic>
        <p:nvPicPr>
          <p:cNvPr id="6" name="Picture Placeholder 5">
            <a:extLst>
              <a:ext uri="{FF2B5EF4-FFF2-40B4-BE49-F238E27FC236}">
                <a16:creationId xmlns:a16="http://schemas.microsoft.com/office/drawing/2014/main" id="{E8F768ED-47A9-48FD-6EF0-80C453937C14}"/>
              </a:ext>
            </a:extLst>
          </p:cNvPr>
          <p:cNvPicPr>
            <a:picLocks noGrp="1" noChangeAspect="1"/>
          </p:cNvPicPr>
          <p:nvPr>
            <p:ph type="pic" sz="quarter" idx="13"/>
          </p:nvPr>
        </p:nvPicPr>
        <p:blipFill>
          <a:blip r:embed="rId2"/>
          <a:srcRect t="1943" b="1943"/>
          <a:stretch>
            <a:fillRect/>
          </a:stretch>
        </p:blipFill>
        <p:spPr>
          <a:prstGeom prst="rect">
            <a:avLst/>
          </a:prstGeom>
        </p:spPr>
      </p:pic>
      <p:sp>
        <p:nvSpPr>
          <p:cNvPr id="5" name="Text Placeholder 4">
            <a:extLst>
              <a:ext uri="{FF2B5EF4-FFF2-40B4-BE49-F238E27FC236}">
                <a16:creationId xmlns:a16="http://schemas.microsoft.com/office/drawing/2014/main" id="{E65773AC-49D3-8FCD-F653-D8B40C73EAA1}"/>
              </a:ext>
            </a:extLst>
          </p:cNvPr>
          <p:cNvSpPr>
            <a:spLocks noGrp="1"/>
          </p:cNvSpPr>
          <p:nvPr>
            <p:ph type="body" sz="quarter" idx="15"/>
          </p:nvPr>
        </p:nvSpPr>
        <p:spPr/>
        <p:txBody>
          <a:bodyPr/>
          <a:lstStyle/>
          <a:p>
            <a:r>
              <a:rPr lang="en-US" dirty="0"/>
              <a:t>April 2, 2026</a:t>
            </a:r>
          </a:p>
          <a:p>
            <a:endParaRPr lang="en-US" dirty="0"/>
          </a:p>
          <a:p>
            <a:r>
              <a:rPr lang="en-US" dirty="0"/>
              <a:t>Project Update</a:t>
            </a:r>
          </a:p>
          <a:p>
            <a:r>
              <a:rPr lang="en-US" dirty="0"/>
              <a:t>CFD Modeling</a:t>
            </a:r>
          </a:p>
        </p:txBody>
      </p:sp>
      <p:pic>
        <p:nvPicPr>
          <p:cNvPr id="1026" name="Picture 2" descr="Walla Walla District &gt; Missions &gt; Fish Programs &gt; Lower Granite Fish Ladder  Temperature Improvement">
            <a:extLst>
              <a:ext uri="{FF2B5EF4-FFF2-40B4-BE49-F238E27FC236}">
                <a16:creationId xmlns:a16="http://schemas.microsoft.com/office/drawing/2014/main" id="{034BC260-4CC7-B495-2F10-1BDC98C08970}"/>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3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8E0ED-58A2-2120-C6CA-D64AF83247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D0E69CF-4954-8AC2-82AB-DEB494CD174A}"/>
              </a:ext>
            </a:extLst>
          </p:cNvPr>
          <p:cNvSpPr>
            <a:spLocks noGrp="1"/>
          </p:cNvSpPr>
          <p:nvPr>
            <p:ph type="title"/>
          </p:nvPr>
        </p:nvSpPr>
        <p:spPr/>
        <p:txBody>
          <a:bodyPr/>
          <a:lstStyle/>
          <a:p>
            <a:r>
              <a:rPr lang="en-US" dirty="0"/>
              <a:t>Prototype &amp; model – no Thermocline</a:t>
            </a:r>
          </a:p>
        </p:txBody>
      </p:sp>
      <p:pic>
        <p:nvPicPr>
          <p:cNvPr id="4" name="LOMO_CornerDiffuser">
            <a:hlinkClick r:id="" action="ppaction://media"/>
            <a:extLst>
              <a:ext uri="{FF2B5EF4-FFF2-40B4-BE49-F238E27FC236}">
                <a16:creationId xmlns:a16="http://schemas.microsoft.com/office/drawing/2014/main" id="{4968620D-44DA-4754-8417-0E6313A0A770}"/>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2192872" y="1128319"/>
            <a:ext cx="3151187" cy="5600700"/>
          </a:xfrm>
        </p:spPr>
      </p:pic>
      <p:pic>
        <p:nvPicPr>
          <p:cNvPr id="9" name="Picture 8">
            <a:extLst>
              <a:ext uri="{FF2B5EF4-FFF2-40B4-BE49-F238E27FC236}">
                <a16:creationId xmlns:a16="http://schemas.microsoft.com/office/drawing/2014/main" id="{037232DC-1430-A3A1-CDDD-39644C757397}"/>
              </a:ext>
            </a:extLst>
          </p:cNvPr>
          <p:cNvPicPr>
            <a:picLocks noChangeAspect="1"/>
          </p:cNvPicPr>
          <p:nvPr/>
        </p:nvPicPr>
        <p:blipFill>
          <a:blip r:embed="rId5"/>
          <a:stretch>
            <a:fillRect/>
          </a:stretch>
        </p:blipFill>
        <p:spPr>
          <a:xfrm>
            <a:off x="6096000" y="2331854"/>
            <a:ext cx="5685606" cy="4124105"/>
          </a:xfrm>
          <a:prstGeom prst="rect">
            <a:avLst/>
          </a:prstGeom>
        </p:spPr>
      </p:pic>
      <p:sp>
        <p:nvSpPr>
          <p:cNvPr id="10" name="TextBox 9">
            <a:extLst>
              <a:ext uri="{FF2B5EF4-FFF2-40B4-BE49-F238E27FC236}">
                <a16:creationId xmlns:a16="http://schemas.microsoft.com/office/drawing/2014/main" id="{C26BC0D6-1BDF-2187-2D60-86C2084B5E4C}"/>
              </a:ext>
            </a:extLst>
          </p:cNvPr>
          <p:cNvSpPr txBox="1"/>
          <p:nvPr/>
        </p:nvSpPr>
        <p:spPr>
          <a:xfrm>
            <a:off x="226337" y="1364190"/>
            <a:ext cx="1865013" cy="2308324"/>
          </a:xfrm>
          <a:prstGeom prst="rect">
            <a:avLst/>
          </a:prstGeom>
          <a:noFill/>
        </p:spPr>
        <p:txBody>
          <a:bodyPr wrap="square" rtlCol="0">
            <a:spAutoFit/>
          </a:bodyPr>
          <a:lstStyle/>
          <a:p>
            <a:r>
              <a:rPr lang="en-US" dirty="0"/>
              <a:t>March 23</a:t>
            </a:r>
            <a:r>
              <a:rPr lang="en-US" baseline="30000" dirty="0"/>
              <a:t>rd </a:t>
            </a:r>
            <a:r>
              <a:rPr lang="en-US" dirty="0"/>
              <a:t>Prototype test 30 cfm at ~85’. </a:t>
            </a:r>
          </a:p>
          <a:p>
            <a:endParaRPr lang="en-US" dirty="0"/>
          </a:p>
          <a:p>
            <a:r>
              <a:rPr lang="en-US" dirty="0"/>
              <a:t>Approx 0.25 fps</a:t>
            </a:r>
          </a:p>
          <a:p>
            <a:r>
              <a:rPr lang="en-US" dirty="0"/>
              <a:t>at ladder exit after 10 minutes of runtime.</a:t>
            </a:r>
          </a:p>
        </p:txBody>
      </p:sp>
      <p:sp>
        <p:nvSpPr>
          <p:cNvPr id="11" name="TextBox 10">
            <a:extLst>
              <a:ext uri="{FF2B5EF4-FFF2-40B4-BE49-F238E27FC236}">
                <a16:creationId xmlns:a16="http://schemas.microsoft.com/office/drawing/2014/main" id="{03174C34-E37D-547D-C497-229DDAFD3806}"/>
              </a:ext>
            </a:extLst>
          </p:cNvPr>
          <p:cNvSpPr txBox="1"/>
          <p:nvPr/>
        </p:nvSpPr>
        <p:spPr>
          <a:xfrm>
            <a:off x="6249301" y="1046713"/>
            <a:ext cx="5379004" cy="1200329"/>
          </a:xfrm>
          <a:prstGeom prst="rect">
            <a:avLst/>
          </a:prstGeom>
          <a:noFill/>
        </p:spPr>
        <p:txBody>
          <a:bodyPr wrap="square" rtlCol="0">
            <a:spAutoFit/>
          </a:bodyPr>
          <a:lstStyle/>
          <a:p>
            <a:r>
              <a:rPr lang="en-US" dirty="0"/>
              <a:t>CFD model of bubbler prototype. Simulation not completed but shows similar plume size and velocities along dam face at 5 minutes of simulation time.</a:t>
            </a:r>
          </a:p>
        </p:txBody>
      </p:sp>
    </p:spTree>
    <p:extLst>
      <p:ext uri="{BB962C8B-B14F-4D97-AF65-F5344CB8AC3E}">
        <p14:creationId xmlns:p14="http://schemas.microsoft.com/office/powerpoint/2010/main" val="179022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ut">
            <a:hlinkClick r:id="" action="ppaction://media"/>
            <a:extLst>
              <a:ext uri="{FF2B5EF4-FFF2-40B4-BE49-F238E27FC236}">
                <a16:creationId xmlns:a16="http://schemas.microsoft.com/office/drawing/2014/main" id="{74A2C9D0-D4CC-AEC1-160B-09F134757707}"/>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266700" y="1327150"/>
            <a:ext cx="11658600" cy="5003800"/>
          </a:xfrm>
        </p:spPr>
      </p:pic>
      <p:sp>
        <p:nvSpPr>
          <p:cNvPr id="3" name="Title 2">
            <a:extLst>
              <a:ext uri="{FF2B5EF4-FFF2-40B4-BE49-F238E27FC236}">
                <a16:creationId xmlns:a16="http://schemas.microsoft.com/office/drawing/2014/main" id="{77AF1C3C-8EE0-B000-095B-0A5D0A789DF0}"/>
              </a:ext>
            </a:extLst>
          </p:cNvPr>
          <p:cNvSpPr>
            <a:spLocks noGrp="1"/>
          </p:cNvSpPr>
          <p:nvPr>
            <p:ph type="title"/>
          </p:nvPr>
        </p:nvSpPr>
        <p:spPr/>
        <p:txBody>
          <a:bodyPr/>
          <a:lstStyle/>
          <a:p>
            <a:r>
              <a:rPr lang="en-US" dirty="0"/>
              <a:t>Bubbler plume (4.5-minute real time)</a:t>
            </a:r>
          </a:p>
        </p:txBody>
      </p:sp>
      <p:sp>
        <p:nvSpPr>
          <p:cNvPr id="4" name="Footer Placeholder 3">
            <a:extLst>
              <a:ext uri="{FF2B5EF4-FFF2-40B4-BE49-F238E27FC236}">
                <a16:creationId xmlns:a16="http://schemas.microsoft.com/office/drawing/2014/main" id="{881099AB-E68E-2C3E-9F40-CFFB1C858320}"/>
              </a:ext>
            </a:extLst>
          </p:cNvPr>
          <p:cNvSpPr>
            <a:spLocks noGrp="1"/>
          </p:cNvSpPr>
          <p:nvPr>
            <p:ph type="ftr" sz="quarter" idx="12"/>
          </p:nvPr>
        </p:nvSpPr>
        <p:spPr>
          <a:xfrm>
            <a:off x="266700" y="961902"/>
            <a:ext cx="3300365" cy="278518"/>
          </a:xfrm>
        </p:spPr>
        <p:txBody>
          <a:bodyPr/>
          <a:lstStyle/>
          <a:p>
            <a:r>
              <a:rPr lang="en-US" sz="1050" dirty="0"/>
              <a:t>Bubbler Depth at 20m (65.5ft). 2D slice of 3D model.</a:t>
            </a:r>
          </a:p>
        </p:txBody>
      </p:sp>
    </p:spTree>
    <p:extLst>
      <p:ext uri="{BB962C8B-B14F-4D97-AF65-F5344CB8AC3E}">
        <p14:creationId xmlns:p14="http://schemas.microsoft.com/office/powerpoint/2010/main" val="333612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4D0D-33F9-03DC-D3D8-708E54B3E56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7B2C76A-56A2-4128-CBE0-1753A9A17044}"/>
              </a:ext>
            </a:extLst>
          </p:cNvPr>
          <p:cNvSpPr>
            <a:spLocks noGrp="1"/>
          </p:cNvSpPr>
          <p:nvPr>
            <p:ph sz="quarter" idx="10"/>
          </p:nvPr>
        </p:nvSpPr>
        <p:spPr>
          <a:xfrm>
            <a:off x="266701" y="1291904"/>
            <a:ext cx="4576903" cy="5117949"/>
          </a:xfrm>
        </p:spPr>
        <p:txBody>
          <a:bodyPr/>
          <a:lstStyle/>
          <a:p>
            <a:pPr marL="342900" indent="-342900">
              <a:buFont typeface="Arial" panose="020B0604020202020204" pitchFamily="34" charset="0"/>
              <a:buChar char="•"/>
            </a:pPr>
            <a:r>
              <a:rPr lang="en-US" dirty="0"/>
              <a:t>Modeling Lomo forebay conditions with stratified temperature layers with typical July – August conditions (~35kcfs)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Snapshot taken from early in simulation, flows have not fully developed yet, model shows idea.</a:t>
            </a:r>
          </a:p>
          <a:p>
            <a:pPr marL="342900" indent="-342900">
              <a:buFont typeface="Arial" panose="020B0604020202020204" pitchFamily="34" charset="0"/>
              <a:buChar char="•"/>
            </a:pPr>
            <a:endParaRPr lang="en-US" dirty="0"/>
          </a:p>
          <a:p>
            <a:pPr marL="569913" lvl="1" indent="-342900">
              <a:buFont typeface="Arial" panose="020B0604020202020204" pitchFamily="34" charset="0"/>
              <a:buChar char="•"/>
            </a:pPr>
            <a:r>
              <a:rPr lang="en-US" sz="2000" dirty="0"/>
              <a:t>Will use these results as boundary conditions for the final bubbler model. </a:t>
            </a:r>
          </a:p>
          <a:p>
            <a:pPr marL="569913" lvl="1" indent="-34290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653A0321-9FD3-4858-5A71-4DF8F09B31F8}"/>
              </a:ext>
            </a:extLst>
          </p:cNvPr>
          <p:cNvSpPr>
            <a:spLocks noGrp="1"/>
          </p:cNvSpPr>
          <p:nvPr>
            <p:ph type="title"/>
          </p:nvPr>
        </p:nvSpPr>
        <p:spPr/>
        <p:txBody>
          <a:bodyPr/>
          <a:lstStyle/>
          <a:p>
            <a:r>
              <a:rPr lang="en-US" dirty="0"/>
              <a:t>Forebay Model</a:t>
            </a:r>
          </a:p>
        </p:txBody>
      </p:sp>
      <p:pic>
        <p:nvPicPr>
          <p:cNvPr id="14" name="Picture 13">
            <a:extLst>
              <a:ext uri="{FF2B5EF4-FFF2-40B4-BE49-F238E27FC236}">
                <a16:creationId xmlns:a16="http://schemas.microsoft.com/office/drawing/2014/main" id="{A338722C-B063-2F97-C643-5C96FEE7E8EA}"/>
              </a:ext>
            </a:extLst>
          </p:cNvPr>
          <p:cNvPicPr>
            <a:picLocks noChangeAspect="1"/>
          </p:cNvPicPr>
          <p:nvPr/>
        </p:nvPicPr>
        <p:blipFill>
          <a:blip r:embed="rId2"/>
          <a:stretch>
            <a:fillRect/>
          </a:stretch>
        </p:blipFill>
        <p:spPr>
          <a:xfrm>
            <a:off x="5160476" y="3554231"/>
            <a:ext cx="6611867" cy="2737577"/>
          </a:xfrm>
          <a:prstGeom prst="rect">
            <a:avLst/>
          </a:prstGeom>
        </p:spPr>
      </p:pic>
      <p:sp>
        <p:nvSpPr>
          <p:cNvPr id="17" name="TextBox 16">
            <a:extLst>
              <a:ext uri="{FF2B5EF4-FFF2-40B4-BE49-F238E27FC236}">
                <a16:creationId xmlns:a16="http://schemas.microsoft.com/office/drawing/2014/main" id="{0C512D0D-40A8-9F5D-EAB0-5691374356F2}"/>
              </a:ext>
            </a:extLst>
          </p:cNvPr>
          <p:cNvSpPr txBox="1"/>
          <p:nvPr/>
        </p:nvSpPr>
        <p:spPr>
          <a:xfrm>
            <a:off x="5676523" y="3121223"/>
            <a:ext cx="2489702" cy="276999"/>
          </a:xfrm>
          <a:prstGeom prst="rect">
            <a:avLst/>
          </a:prstGeom>
          <a:noFill/>
        </p:spPr>
        <p:txBody>
          <a:bodyPr wrap="square" rtlCol="0">
            <a:spAutoFit/>
          </a:bodyPr>
          <a:lstStyle/>
          <a:p>
            <a:r>
              <a:rPr lang="en-US" sz="1200" dirty="0"/>
              <a:t>Forebay Velocities</a:t>
            </a:r>
          </a:p>
        </p:txBody>
      </p:sp>
      <p:sp>
        <p:nvSpPr>
          <p:cNvPr id="18" name="TextBox 17">
            <a:extLst>
              <a:ext uri="{FF2B5EF4-FFF2-40B4-BE49-F238E27FC236}">
                <a16:creationId xmlns:a16="http://schemas.microsoft.com/office/drawing/2014/main" id="{25CD880B-A162-6F06-01A9-E3F9B0B56DBC}"/>
              </a:ext>
            </a:extLst>
          </p:cNvPr>
          <p:cNvSpPr txBox="1"/>
          <p:nvPr/>
        </p:nvSpPr>
        <p:spPr>
          <a:xfrm>
            <a:off x="5160476" y="6309317"/>
            <a:ext cx="2489702" cy="276999"/>
          </a:xfrm>
          <a:prstGeom prst="rect">
            <a:avLst/>
          </a:prstGeom>
          <a:noFill/>
        </p:spPr>
        <p:txBody>
          <a:bodyPr wrap="square" rtlCol="0">
            <a:spAutoFit/>
          </a:bodyPr>
          <a:lstStyle/>
          <a:p>
            <a:r>
              <a:rPr lang="en-US" sz="1200" dirty="0"/>
              <a:t>Forebay Temperatures</a:t>
            </a:r>
          </a:p>
        </p:txBody>
      </p:sp>
      <p:pic>
        <p:nvPicPr>
          <p:cNvPr id="21" name="Picture 20">
            <a:extLst>
              <a:ext uri="{FF2B5EF4-FFF2-40B4-BE49-F238E27FC236}">
                <a16:creationId xmlns:a16="http://schemas.microsoft.com/office/drawing/2014/main" id="{B2CDACF3-A89E-9E4D-F219-A1FB12F2E5DF}"/>
              </a:ext>
            </a:extLst>
          </p:cNvPr>
          <p:cNvPicPr>
            <a:picLocks noChangeAspect="1"/>
          </p:cNvPicPr>
          <p:nvPr/>
        </p:nvPicPr>
        <p:blipFill>
          <a:blip r:embed="rId3"/>
          <a:stretch>
            <a:fillRect/>
          </a:stretch>
        </p:blipFill>
        <p:spPr>
          <a:xfrm>
            <a:off x="5753470" y="197495"/>
            <a:ext cx="5159715" cy="2916543"/>
          </a:xfrm>
          <a:prstGeom prst="rect">
            <a:avLst/>
          </a:prstGeom>
        </p:spPr>
      </p:pic>
    </p:spTree>
    <p:extLst>
      <p:ext uri="{BB962C8B-B14F-4D97-AF65-F5344CB8AC3E}">
        <p14:creationId xmlns:p14="http://schemas.microsoft.com/office/powerpoint/2010/main" val="2412068855"/>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8CD45D0C23F2459BD48465E39698F2" ma:contentTypeVersion="4" ma:contentTypeDescription="Create a new document." ma:contentTypeScope="" ma:versionID="e0d05d398db6bf71430cf45437722e06">
  <xsd:schema xmlns:xsd="http://www.w3.org/2001/XMLSchema" xmlns:xs="http://www.w3.org/2001/XMLSchema" xmlns:p="http://schemas.microsoft.com/office/2006/metadata/properties" xmlns:ns2="2633a506-4674-47af-b059-01ee0fea0872" targetNamespace="http://schemas.microsoft.com/office/2006/metadata/properties" ma:root="true" ma:fieldsID="1c4918f8bb39624d39f4889ada3a86a0" ns2:_="">
    <xsd:import namespace="2633a506-4674-47af-b059-01ee0fea087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3a506-4674-47af-b059-01ee0fea08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303AF-F986-4561-B2DF-DF804C0C20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33a506-4674-47af-b059-01ee0fea08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8C2CD5-50C2-4A7C-996A-3D6312B83669}">
  <ds:schemaRefs>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dcmitype/"/>
    <ds:schemaRef ds:uri="http://schemas.openxmlformats.org/package/2006/metadata/core-properties"/>
    <ds:schemaRef ds:uri="2633a506-4674-47af-b059-01ee0fea0872"/>
    <ds:schemaRef ds:uri="http://www.w3.org/XML/1998/namespace"/>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17957</TotalTime>
  <Words>139</Words>
  <Application>Microsoft Office PowerPoint</Application>
  <PresentationFormat>Widescreen</PresentationFormat>
  <Paragraphs>21</Paragraphs>
  <Slides>4</Slides>
  <Notes>0</Notes>
  <HiddenSlides>0</HiddenSlides>
  <MMClips>2</MMClips>
  <ScaleCrop>false</ScaleCrop>
  <HeadingPairs>
    <vt:vector size="6" baseType="variant">
      <vt:variant>
        <vt:lpstr>Fonts Used</vt:lpstr>
      </vt:variant>
      <vt:variant>
        <vt:i4>2</vt:i4>
      </vt:variant>
      <vt:variant>
        <vt:lpstr>Theme</vt:lpstr>
      </vt:variant>
      <vt:variant>
        <vt:i4>7</vt:i4>
      </vt:variant>
      <vt:variant>
        <vt:lpstr>Slide Titles</vt:lpstr>
      </vt:variant>
      <vt:variant>
        <vt:i4>4</vt:i4>
      </vt:variant>
    </vt:vector>
  </HeadingPairs>
  <TitlesOfParts>
    <vt:vector size="13" baseType="lpstr">
      <vt:lpstr>Arial</vt:lpstr>
      <vt:lpstr>Calibri</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LOMO Ladder cooling</vt:lpstr>
      <vt:lpstr>Prototype &amp; model – no Thermocline</vt:lpstr>
      <vt:lpstr>Bubbler plume (4.5-minute real time)</vt:lpstr>
      <vt:lpstr>Forebay Model</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Winegar, Brock A CIV NWW</cp:lastModifiedBy>
  <cp:revision>514</cp:revision>
  <dcterms:created xsi:type="dcterms:W3CDTF">2017-02-20T05:10:01Z</dcterms:created>
  <dcterms:modified xsi:type="dcterms:W3CDTF">2026-04-02T15:58:18Z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0x010100918CD45D0C23F2459BD48465E39698F2</vt:lpwstr>
  </property>
</Properties>
</file>